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embeddedFontLst>
    <p:embeddedFont>
      <p:font typeface="Playfair Display"/>
      <p:regular r:id="rId22"/>
      <p:bold r:id="rId23"/>
      <p:italic r:id="rId24"/>
      <p:boldItalic r:id="rId25"/>
    </p:embeddedFont>
    <p:embeddedFont>
      <p:font typeface="Montserrat"/>
      <p:regular r:id="rId26"/>
      <p:bold r:id="rId27"/>
    </p:embeddedFont>
    <p:embeddedFont>
      <p:font typeface="Oswald"/>
      <p:regular r:id="rId28"/>
      <p:bold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PlayfairDisplay-regular.fntdata"/><Relationship Id="rId21" Type="http://schemas.openxmlformats.org/officeDocument/2006/relationships/slide" Target="slides/slide17.xml"/><Relationship Id="rId24" Type="http://schemas.openxmlformats.org/officeDocument/2006/relationships/font" Target="fonts/PlayfairDisplay-italic.fntdata"/><Relationship Id="rId23" Type="http://schemas.openxmlformats.org/officeDocument/2006/relationships/font" Target="fonts/PlayfairDisplay-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regular.fntdata"/><Relationship Id="rId25" Type="http://schemas.openxmlformats.org/officeDocument/2006/relationships/font" Target="fonts/PlayfairDisplay-boldItalic.fntdata"/><Relationship Id="rId28" Type="http://schemas.openxmlformats.org/officeDocument/2006/relationships/font" Target="fonts/Oswald-regular.fntdata"/><Relationship Id="rId27" Type="http://schemas.openxmlformats.org/officeDocument/2006/relationships/font" Target="fonts/Montserrat-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swald-bold.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4286250" y="0"/>
            <a:ext cx="72300" cy="5143499"/>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4358475" y="0"/>
            <a:ext cx="3853199" cy="5143499"/>
          </a:xfrm>
          <a:prstGeom prst="rect">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44250" y="1403850"/>
            <a:ext cx="8455500" cy="2146800"/>
          </a:xfrm>
          <a:prstGeom prst="rect">
            <a:avLst/>
          </a:prstGeom>
          <a:solidFill>
            <a:srgbClr val="FFFFFF"/>
          </a:solidFill>
        </p:spPr>
        <p:txBody>
          <a:bodyPr anchorCtr="0" anchor="ctr" bIns="91425" lIns="91425" rIns="91425" tIns="91425"/>
          <a:lstStyle>
            <a:lvl1pPr lvl="0" algn="ctr">
              <a:spcBef>
                <a:spcPts val="0"/>
              </a:spcBef>
              <a:buSzPct val="100000"/>
              <a:buFont typeface="Playfair Display"/>
              <a:defRPr b="1" sz="6800">
                <a:latin typeface="Playfair Display"/>
                <a:ea typeface="Playfair Display"/>
                <a:cs typeface="Playfair Display"/>
                <a:sym typeface="Playfair Display"/>
              </a:defRPr>
            </a:lvl1pPr>
            <a:lvl2pPr lvl="1" algn="ctr">
              <a:spcBef>
                <a:spcPts val="0"/>
              </a:spcBef>
              <a:buSzPct val="100000"/>
              <a:buFont typeface="Playfair Display"/>
              <a:defRPr b="1" sz="6800">
                <a:latin typeface="Playfair Display"/>
                <a:ea typeface="Playfair Display"/>
                <a:cs typeface="Playfair Display"/>
                <a:sym typeface="Playfair Display"/>
              </a:defRPr>
            </a:lvl2pPr>
            <a:lvl3pPr lvl="2" algn="ctr">
              <a:spcBef>
                <a:spcPts val="0"/>
              </a:spcBef>
              <a:buSzPct val="100000"/>
              <a:buFont typeface="Playfair Display"/>
              <a:defRPr b="1" sz="6800">
                <a:latin typeface="Playfair Display"/>
                <a:ea typeface="Playfair Display"/>
                <a:cs typeface="Playfair Display"/>
                <a:sym typeface="Playfair Display"/>
              </a:defRPr>
            </a:lvl3pPr>
            <a:lvl4pPr lvl="3" algn="ctr">
              <a:spcBef>
                <a:spcPts val="0"/>
              </a:spcBef>
              <a:buSzPct val="100000"/>
              <a:buFont typeface="Playfair Display"/>
              <a:defRPr b="1" sz="6800">
                <a:latin typeface="Playfair Display"/>
                <a:ea typeface="Playfair Display"/>
                <a:cs typeface="Playfair Display"/>
                <a:sym typeface="Playfair Display"/>
              </a:defRPr>
            </a:lvl4pPr>
            <a:lvl5pPr lvl="4" algn="ctr">
              <a:spcBef>
                <a:spcPts val="0"/>
              </a:spcBef>
              <a:buSzPct val="100000"/>
              <a:buFont typeface="Playfair Display"/>
              <a:defRPr b="1" sz="6800">
                <a:latin typeface="Playfair Display"/>
                <a:ea typeface="Playfair Display"/>
                <a:cs typeface="Playfair Display"/>
                <a:sym typeface="Playfair Display"/>
              </a:defRPr>
            </a:lvl5pPr>
            <a:lvl6pPr lvl="5" algn="ctr">
              <a:spcBef>
                <a:spcPts val="0"/>
              </a:spcBef>
              <a:buSzPct val="100000"/>
              <a:buFont typeface="Playfair Display"/>
              <a:defRPr b="1" sz="6800">
                <a:latin typeface="Playfair Display"/>
                <a:ea typeface="Playfair Display"/>
                <a:cs typeface="Playfair Display"/>
                <a:sym typeface="Playfair Display"/>
              </a:defRPr>
            </a:lvl6pPr>
            <a:lvl7pPr lvl="6" algn="ctr">
              <a:spcBef>
                <a:spcPts val="0"/>
              </a:spcBef>
              <a:buSzPct val="100000"/>
              <a:buFont typeface="Playfair Display"/>
              <a:defRPr b="1" sz="6800">
                <a:latin typeface="Playfair Display"/>
                <a:ea typeface="Playfair Display"/>
                <a:cs typeface="Playfair Display"/>
                <a:sym typeface="Playfair Display"/>
              </a:defRPr>
            </a:lvl7pPr>
            <a:lvl8pPr lvl="7" algn="ctr">
              <a:spcBef>
                <a:spcPts val="0"/>
              </a:spcBef>
              <a:buSzPct val="100000"/>
              <a:buFont typeface="Playfair Display"/>
              <a:defRPr b="1" sz="6800">
                <a:latin typeface="Playfair Display"/>
                <a:ea typeface="Playfair Display"/>
                <a:cs typeface="Playfair Display"/>
                <a:sym typeface="Playfair Display"/>
              </a:defRPr>
            </a:lvl8pPr>
            <a:lvl9pPr lvl="8" algn="ctr">
              <a:spcBef>
                <a:spcPts val="0"/>
              </a:spcBef>
              <a:buSzPct val="100000"/>
              <a:buFont typeface="Playfair Display"/>
              <a:defRPr b="1" sz="6800">
                <a:latin typeface="Playfair Display"/>
                <a:ea typeface="Playfair Display"/>
                <a:cs typeface="Playfair Display"/>
                <a:sym typeface="Playfair Display"/>
              </a:defRPr>
            </a:lvl9pPr>
          </a:lstStyle>
          <a:p/>
        </p:txBody>
      </p:sp>
      <p:sp>
        <p:nvSpPr>
          <p:cNvPr id="13" name="Shape 13"/>
          <p:cNvSpPr txBox="1"/>
          <p:nvPr>
            <p:ph idx="1" type="subTitle"/>
          </p:nvPr>
        </p:nvSpPr>
        <p:spPr>
          <a:xfrm>
            <a:off x="344250" y="3550650"/>
            <a:ext cx="4910100" cy="577799"/>
          </a:xfrm>
          <a:prstGeom prst="rect">
            <a:avLst/>
          </a:prstGeom>
          <a:solidFill>
            <a:schemeClr val="dk2"/>
          </a:solidFill>
        </p:spPr>
        <p:txBody>
          <a:bodyPr anchorCtr="0" anchor="ctr" bIns="91425" lIns="91425" rIns="91425" tIns="91425"/>
          <a:lstStyle>
            <a:lvl1pPr lvl="0">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9pPr>
          </a:lstStyle>
          <a:p/>
        </p:txBody>
      </p:sp>
      <p:sp>
        <p:nvSpPr>
          <p:cNvPr id="14" name="Shape 14"/>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txBox="1"/>
          <p:nvPr>
            <p:ph type="title"/>
          </p:nvPr>
        </p:nvSpPr>
        <p:spPr>
          <a:xfrm>
            <a:off x="311700" y="999925"/>
            <a:ext cx="8520599" cy="2146199"/>
          </a:xfrm>
          <a:prstGeom prst="rect">
            <a:avLst/>
          </a:prstGeom>
        </p:spPr>
        <p:txBody>
          <a:bodyPr anchorCtr="0" anchor="b" bIns="91425" lIns="91425" rIns="91425" tIns="91425"/>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p:txBody>
      </p:sp>
      <p:sp>
        <p:nvSpPr>
          <p:cNvPr id="50" name="Shape 50"/>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1" name="Shape 51"/>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accent5"/>
        </a:solidFill>
      </p:bgPr>
    </p:bg>
    <p:spTree>
      <p:nvGrpSpPr>
        <p:cNvPr id="15" name="Shape 15"/>
        <p:cNvGrpSpPr/>
        <p:nvPr/>
      </p:nvGrpSpPr>
      <p:grpSpPr>
        <a:xfrm>
          <a:off x="0" y="0"/>
          <a:ext cx="0" cy="0"/>
          <a:chOff x="0" y="0"/>
          <a:chExt cx="0" cy="0"/>
        </a:xfrm>
      </p:grpSpPr>
      <p:sp>
        <p:nvSpPr>
          <p:cNvPr id="16" name="Shape 16"/>
          <p:cNvSpPr/>
          <p:nvPr/>
        </p:nvSpPr>
        <p:spPr>
          <a:xfrm rot="5400000">
            <a:off x="4550700" y="-498599"/>
            <a:ext cx="42600" cy="8455799"/>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344250" y="1403850"/>
            <a:ext cx="8455500" cy="2146800"/>
          </a:xfrm>
          <a:prstGeom prst="rect">
            <a:avLst/>
          </a:prstGeom>
          <a:solidFill>
            <a:srgbClr val="FFFFFF"/>
          </a:solidFill>
        </p:spPr>
        <p:txBody>
          <a:bodyPr anchorCtr="0" anchor="ctr" bIns="91425" lIns="91425" rIns="91425" tIns="91425"/>
          <a:lstStyle>
            <a:lvl1pPr lvl="0" algn="ctr">
              <a:spcBef>
                <a:spcPts val="0"/>
              </a:spcBef>
              <a:buSzPct val="100000"/>
              <a:buFont typeface="Playfair Display"/>
              <a:defRPr b="1" sz="4800">
                <a:latin typeface="Playfair Display"/>
                <a:ea typeface="Playfair Display"/>
                <a:cs typeface="Playfair Display"/>
                <a:sym typeface="Playfair Display"/>
              </a:defRPr>
            </a:lvl1pPr>
            <a:lvl2pPr lvl="1" algn="ctr">
              <a:spcBef>
                <a:spcPts val="0"/>
              </a:spcBef>
              <a:buSzPct val="100000"/>
              <a:buFont typeface="Playfair Display"/>
              <a:defRPr b="1" sz="4800">
                <a:latin typeface="Playfair Display"/>
                <a:ea typeface="Playfair Display"/>
                <a:cs typeface="Playfair Display"/>
                <a:sym typeface="Playfair Display"/>
              </a:defRPr>
            </a:lvl2pPr>
            <a:lvl3pPr lvl="2" algn="ctr">
              <a:spcBef>
                <a:spcPts val="0"/>
              </a:spcBef>
              <a:buSzPct val="100000"/>
              <a:buFont typeface="Playfair Display"/>
              <a:defRPr b="1" sz="4800">
                <a:latin typeface="Playfair Display"/>
                <a:ea typeface="Playfair Display"/>
                <a:cs typeface="Playfair Display"/>
                <a:sym typeface="Playfair Display"/>
              </a:defRPr>
            </a:lvl3pPr>
            <a:lvl4pPr lvl="3" algn="ctr">
              <a:spcBef>
                <a:spcPts val="0"/>
              </a:spcBef>
              <a:buSzPct val="100000"/>
              <a:buFont typeface="Playfair Display"/>
              <a:defRPr b="1" sz="4800">
                <a:latin typeface="Playfair Display"/>
                <a:ea typeface="Playfair Display"/>
                <a:cs typeface="Playfair Display"/>
                <a:sym typeface="Playfair Display"/>
              </a:defRPr>
            </a:lvl4pPr>
            <a:lvl5pPr lvl="4" algn="ctr">
              <a:spcBef>
                <a:spcPts val="0"/>
              </a:spcBef>
              <a:buSzPct val="100000"/>
              <a:buFont typeface="Playfair Display"/>
              <a:defRPr b="1" sz="4800">
                <a:latin typeface="Playfair Display"/>
                <a:ea typeface="Playfair Display"/>
                <a:cs typeface="Playfair Display"/>
                <a:sym typeface="Playfair Display"/>
              </a:defRPr>
            </a:lvl5pPr>
            <a:lvl6pPr lvl="5" algn="ctr">
              <a:spcBef>
                <a:spcPts val="0"/>
              </a:spcBef>
              <a:buSzPct val="100000"/>
              <a:buFont typeface="Playfair Display"/>
              <a:defRPr b="1" sz="4800">
                <a:latin typeface="Playfair Display"/>
                <a:ea typeface="Playfair Display"/>
                <a:cs typeface="Playfair Display"/>
                <a:sym typeface="Playfair Display"/>
              </a:defRPr>
            </a:lvl6pPr>
            <a:lvl7pPr lvl="6" algn="ctr">
              <a:spcBef>
                <a:spcPts val="0"/>
              </a:spcBef>
              <a:buSzPct val="100000"/>
              <a:buFont typeface="Playfair Display"/>
              <a:defRPr b="1" sz="4800">
                <a:latin typeface="Playfair Display"/>
                <a:ea typeface="Playfair Display"/>
                <a:cs typeface="Playfair Display"/>
                <a:sym typeface="Playfair Display"/>
              </a:defRPr>
            </a:lvl7pPr>
            <a:lvl8pPr lvl="7" algn="ctr">
              <a:spcBef>
                <a:spcPts val="0"/>
              </a:spcBef>
              <a:buSzPct val="100000"/>
              <a:buFont typeface="Playfair Display"/>
              <a:defRPr b="1" sz="4800">
                <a:latin typeface="Playfair Display"/>
                <a:ea typeface="Playfair Display"/>
                <a:cs typeface="Playfair Display"/>
                <a:sym typeface="Playfair Display"/>
              </a:defRPr>
            </a:lvl8pPr>
            <a:lvl9pPr lvl="8" algn="ctr">
              <a:spcBef>
                <a:spcPts val="0"/>
              </a:spcBef>
              <a:buSzPct val="100000"/>
              <a:buFont typeface="Playfair Display"/>
              <a:defRPr b="1" sz="4800">
                <a:latin typeface="Playfair Display"/>
                <a:ea typeface="Playfair Display"/>
                <a:cs typeface="Playfair Display"/>
                <a:sym typeface="Playfair Display"/>
              </a:defRPr>
            </a:lvl9pPr>
          </a:lstStyle>
          <a:p/>
        </p:txBody>
      </p:sp>
      <p:sp>
        <p:nvSpPr>
          <p:cNvPr id="18" name="Shape 18"/>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234075"/>
            <a:ext cx="8520599" cy="3334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234050"/>
            <a:ext cx="3999899" cy="33348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234050"/>
            <a:ext cx="3999899" cy="33348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p:txBody>
      </p:sp>
      <p:sp>
        <p:nvSpPr>
          <p:cNvPr id="37" name="Shape 37"/>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dk2"/>
            </a:solidFill>
            <a:prstDash val="solid"/>
            <a:round/>
            <a:headEnd len="med" w="med" type="none"/>
            <a:tailEnd len="med" w="med" type="none"/>
          </a:ln>
        </p:spPr>
      </p:cxnSp>
      <p:sp>
        <p:nvSpPr>
          <p:cNvPr id="41" name="Shape 41"/>
          <p:cNvSpPr txBox="1"/>
          <p:nvPr>
            <p:ph type="title"/>
          </p:nvPr>
        </p:nvSpPr>
        <p:spPr>
          <a:xfrm>
            <a:off x="265500" y="1081675"/>
            <a:ext cx="4045199" cy="1786199"/>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921400"/>
            <a:ext cx="4045199"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4" name="Shape 44"/>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234075"/>
            <a:ext cx="8520599" cy="33348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p:txBody>
      </p:sp>
      <p:sp>
        <p:nvSpPr>
          <p:cNvPr id="8" name="Shape 8"/>
          <p:cNvSpPr txBox="1"/>
          <p:nvPr>
            <p:ph idx="12" type="sldNum"/>
          </p:nvPr>
        </p:nvSpPr>
        <p:spPr>
          <a:xfrm>
            <a:off x="8497999" y="4688758"/>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0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umdesol.weebly.com/esol-program-information.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umdesol.weebly.com/volunteer-setup.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344250" y="1403850"/>
            <a:ext cx="8455500" cy="2146800"/>
          </a:xfrm>
          <a:prstGeom prst="rect">
            <a:avLst/>
          </a:prstGeom>
        </p:spPr>
        <p:txBody>
          <a:bodyPr anchorCtr="0" anchor="ctr" bIns="91425" lIns="91425" rIns="91425" tIns="91425">
            <a:noAutofit/>
          </a:bodyPr>
          <a:lstStyle/>
          <a:p>
            <a:pPr lvl="0">
              <a:spcBef>
                <a:spcPts val="0"/>
              </a:spcBef>
              <a:buNone/>
            </a:pPr>
            <a:r>
              <a:rPr lang="en"/>
              <a:t>ESOL Conversation Program</a:t>
            </a:r>
          </a:p>
        </p:txBody>
      </p:sp>
      <p:sp>
        <p:nvSpPr>
          <p:cNvPr id="59" name="Shape 59"/>
          <p:cNvSpPr txBox="1"/>
          <p:nvPr>
            <p:ph idx="1" type="subTitle"/>
          </p:nvPr>
        </p:nvSpPr>
        <p:spPr>
          <a:xfrm>
            <a:off x="344250" y="3550650"/>
            <a:ext cx="4910100" cy="577799"/>
          </a:xfrm>
          <a:prstGeom prst="rect">
            <a:avLst/>
          </a:prstGeom>
        </p:spPr>
        <p:txBody>
          <a:bodyPr anchorCtr="0" anchor="ctr" bIns="91425" lIns="91425" rIns="91425" tIns="91425">
            <a:noAutofit/>
          </a:bodyPr>
          <a:lstStyle/>
          <a:p>
            <a:pPr lvl="0">
              <a:spcBef>
                <a:spcPts val="0"/>
              </a:spcBef>
              <a:buNone/>
            </a:pPr>
            <a:r>
              <a:rPr lang="en"/>
              <a:t>Volunteers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Guidelines</a:t>
            </a:r>
          </a:p>
        </p:txBody>
      </p:sp>
      <p:sp>
        <p:nvSpPr>
          <p:cNvPr id="114" name="Shape 114"/>
          <p:cNvSpPr txBox="1"/>
          <p:nvPr>
            <p:ph idx="1" type="body"/>
          </p:nvPr>
        </p:nvSpPr>
        <p:spPr>
          <a:xfrm>
            <a:off x="311700" y="1234075"/>
            <a:ext cx="8520599" cy="3334800"/>
          </a:xfrm>
          <a:prstGeom prst="rect">
            <a:avLst/>
          </a:prstGeom>
        </p:spPr>
        <p:txBody>
          <a:bodyPr anchorCtr="0" anchor="t" bIns="91425" lIns="91425" rIns="91425" tIns="91425">
            <a:noAutofit/>
          </a:bodyPr>
          <a:lstStyle/>
          <a:p>
            <a:pPr lvl="0" rtl="0">
              <a:lnSpc>
                <a:spcPct val="115000"/>
              </a:lnSpc>
              <a:spcBef>
                <a:spcPts val="0"/>
              </a:spcBef>
              <a:buNone/>
            </a:pPr>
            <a:r>
              <a:rPr lang="en" sz="2400"/>
              <a:t>Sessions must occur on campus.</a:t>
            </a:r>
          </a:p>
          <a:p>
            <a:pPr lvl="0" rtl="0">
              <a:lnSpc>
                <a:spcPct val="115000"/>
              </a:lnSpc>
              <a:spcBef>
                <a:spcPts val="0"/>
              </a:spcBef>
              <a:buNone/>
            </a:pPr>
            <a:r>
              <a:rPr lang="en" sz="2400"/>
              <a:t>Volunteers can accept gifts from students less than $15.</a:t>
            </a:r>
          </a:p>
          <a:p>
            <a:pPr lvl="0" rtl="0">
              <a:lnSpc>
                <a:spcPct val="115000"/>
              </a:lnSpc>
              <a:spcBef>
                <a:spcPts val="2000"/>
              </a:spcBef>
              <a:spcAft>
                <a:spcPts val="0"/>
              </a:spcAft>
              <a:buNone/>
            </a:pPr>
            <a:r>
              <a:rPr lang="en" sz="2400">
                <a:solidFill>
                  <a:srgbClr val="000000"/>
                </a:solidFill>
              </a:rPr>
              <a:t>If you need to be absent, please e-mail/contact your students at least 24 hours before each session. </a:t>
            </a:r>
          </a:p>
          <a:p>
            <a:pPr lvl="0" rtl="0">
              <a:lnSpc>
                <a:spcPct val="115000"/>
              </a:lnSpc>
              <a:spcBef>
                <a:spcPts val="1000"/>
              </a:spcBef>
              <a:buNone/>
            </a:pPr>
            <a:r>
              <a:rPr lang="en" sz="2400"/>
              <a:t>Student Attendance Issues -&gt; Email umdesol@gmail.com if it becomes an issue</a:t>
            </a:r>
          </a:p>
          <a:p>
            <a:pPr lvl="0">
              <a:lnSpc>
                <a:spcPct val="115000"/>
              </a:lnSpc>
              <a:spcBef>
                <a:spcPts val="0"/>
              </a:spcBef>
              <a:buNone/>
            </a:pPr>
            <a:r>
              <a:t/>
            </a:r>
            <a:endParaRPr sz="240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b="1" lang="en">
                <a:solidFill>
                  <a:srgbClr val="000000"/>
                </a:solidFill>
                <a:highlight>
                  <a:srgbClr val="FFFF00"/>
                </a:highlight>
              </a:rPr>
              <a:t>Suggestions, Tips and Strategies(for Conversation Groups):</a:t>
            </a:r>
          </a:p>
        </p:txBody>
      </p:sp>
      <p:sp>
        <p:nvSpPr>
          <p:cNvPr id="120" name="Shape 120"/>
          <p:cNvSpPr txBox="1"/>
          <p:nvPr>
            <p:ph idx="1" type="body"/>
          </p:nvPr>
        </p:nvSpPr>
        <p:spPr>
          <a:xfrm>
            <a:off x="311700" y="1234075"/>
            <a:ext cx="8520599" cy="3334800"/>
          </a:xfrm>
          <a:prstGeom prst="rect">
            <a:avLst/>
          </a:prstGeom>
        </p:spPr>
        <p:txBody>
          <a:bodyPr anchorCtr="0" anchor="t" bIns="91425" lIns="91425" rIns="91425" tIns="91425">
            <a:noAutofit/>
          </a:bodyPr>
          <a:lstStyle/>
          <a:p>
            <a:pPr lvl="0" rtl="0">
              <a:spcBef>
                <a:spcPts val="2000"/>
              </a:spcBef>
              <a:spcAft>
                <a:spcPts val="0"/>
              </a:spcAft>
              <a:buClr>
                <a:schemeClr val="dk2"/>
              </a:buClr>
              <a:buSzPct val="61111"/>
              <a:buFont typeface="Arial"/>
              <a:buNone/>
            </a:pPr>
            <a:r>
              <a:rPr lang="en">
                <a:solidFill>
                  <a:srgbClr val="000000"/>
                </a:solidFill>
              </a:rPr>
              <a:t>When reading, please try not to use round robin (going around the circle/group in reading the content). Students might get intimidated.</a:t>
            </a:r>
          </a:p>
          <a:p>
            <a:pPr lvl="0" rtl="0">
              <a:spcBef>
                <a:spcPts val="2000"/>
              </a:spcBef>
              <a:spcAft>
                <a:spcPts val="0"/>
              </a:spcAft>
              <a:buClr>
                <a:schemeClr val="dk2"/>
              </a:buClr>
              <a:buSzPct val="61111"/>
              <a:buFont typeface="Arial"/>
              <a:buNone/>
            </a:pPr>
            <a:r>
              <a:rPr lang="en">
                <a:solidFill>
                  <a:srgbClr val="000000"/>
                </a:solidFill>
              </a:rPr>
              <a:t>Have each student do a show-and-tell (present sth that they are passionate about) and have other students ask questions as they learn about it.</a:t>
            </a:r>
          </a:p>
          <a:p>
            <a:pPr lvl="0" rtl="0">
              <a:spcBef>
                <a:spcPts val="2000"/>
              </a:spcBef>
              <a:spcAft>
                <a:spcPts val="0"/>
              </a:spcAft>
              <a:buClr>
                <a:schemeClr val="dk2"/>
              </a:buClr>
              <a:buSzPct val="61111"/>
              <a:buFont typeface="Arial"/>
              <a:buNone/>
            </a:pPr>
            <a:r>
              <a:rPr lang="en">
                <a:solidFill>
                  <a:srgbClr val="000000"/>
                </a:solidFill>
              </a:rPr>
              <a:t>KEY: If other students can talk/contribute, let them talk and contribute.</a:t>
            </a:r>
          </a:p>
          <a:p>
            <a:pPr lvl="0" rtl="0">
              <a:spcBef>
                <a:spcPts val="2000"/>
              </a:spcBef>
              <a:spcAft>
                <a:spcPts val="0"/>
              </a:spcAft>
              <a:buClr>
                <a:schemeClr val="dk2"/>
              </a:buClr>
              <a:buSzPct val="61111"/>
              <a:buFont typeface="Arial"/>
              <a:buNone/>
            </a:pPr>
            <a:r>
              <a:rPr lang="en">
                <a:solidFill>
                  <a:srgbClr val="000000"/>
                </a:solidFill>
              </a:rPr>
              <a:t>What one student wants may not be what other students would like to talk about. Send out surveys or simply ask students to reach consensus. You can also have students rank the topic(s) that they are most interested in.</a:t>
            </a:r>
          </a:p>
          <a:p>
            <a:pPr lvl="0" rtl="0">
              <a:spcBef>
                <a:spcPts val="2000"/>
              </a:spcBef>
              <a:spcAft>
                <a:spcPts val="0"/>
              </a:spcAft>
              <a:buClr>
                <a:schemeClr val="dk2"/>
              </a:buClr>
              <a:buSzPct val="61111"/>
              <a:buFont typeface="Arial"/>
              <a:buNone/>
            </a:pPr>
            <a:r>
              <a:rPr lang="en">
                <a:solidFill>
                  <a:srgbClr val="000000"/>
                </a:solidFill>
              </a:rPr>
              <a:t></a:t>
            </a:r>
          </a:p>
          <a:p>
            <a:pPr lvl="0" rtl="0">
              <a:spcBef>
                <a:spcPts val="2000"/>
              </a:spcBef>
              <a:spcAft>
                <a:spcPts val="0"/>
              </a:spcAft>
              <a:buClr>
                <a:schemeClr val="dk2"/>
              </a:buClr>
              <a:buSzPct val="61111"/>
              <a:buFont typeface="Arial"/>
              <a:buNone/>
            </a:pPr>
            <a:r>
              <a:rPr lang="en">
                <a:solidFill>
                  <a:srgbClr val="000000"/>
                </a:solidFill>
              </a:rPr>
              <a:t></a:t>
            </a:r>
          </a:p>
          <a:p>
            <a:pPr lvl="0">
              <a:spcBef>
                <a:spcPts val="0"/>
              </a:spcBef>
              <a:buNone/>
            </a:pPr>
            <a:r>
              <a:t/>
            </a:r>
            <a:endParaRPr>
              <a:solidFill>
                <a:srgbClr val="000000"/>
              </a:solidFil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idx="1" type="body"/>
          </p:nvPr>
        </p:nvSpPr>
        <p:spPr>
          <a:xfrm>
            <a:off x="311700" y="191350"/>
            <a:ext cx="8520599" cy="3334800"/>
          </a:xfrm>
          <a:prstGeom prst="rect">
            <a:avLst/>
          </a:prstGeom>
        </p:spPr>
        <p:txBody>
          <a:bodyPr anchorCtr="0" anchor="t" bIns="91425" lIns="91425" rIns="91425" tIns="91425">
            <a:noAutofit/>
          </a:bodyPr>
          <a:lstStyle/>
          <a:p>
            <a:pPr lvl="0" rtl="0">
              <a:spcBef>
                <a:spcPts val="0"/>
              </a:spcBef>
              <a:buClr>
                <a:schemeClr val="dk2"/>
              </a:buClr>
              <a:buSzPct val="91666"/>
              <a:buFont typeface="Arial"/>
              <a:buNone/>
            </a:pPr>
            <a:r>
              <a:rPr lang="en" sz="1200"/>
              <a:t>1. How can you make sure that everyone in the group/your conversation partner gets to speaks thoughtfully on topics discussed without taking too much time?</a:t>
            </a:r>
          </a:p>
          <a:p>
            <a:pPr lvl="0" rtl="0">
              <a:spcBef>
                <a:spcPts val="0"/>
              </a:spcBef>
              <a:buClr>
                <a:schemeClr val="dk2"/>
              </a:buClr>
              <a:buSzPct val="91666"/>
              <a:buFont typeface="Arial"/>
              <a:buNone/>
            </a:pPr>
            <a:r>
              <a:rPr lang="en" sz="1200"/>
              <a:t>Use Think-pair-share if needed so that each student gets to talk to their “elbow” partners and have them report back the most interesting answers (so there won’t be many duplicates).</a:t>
            </a:r>
          </a:p>
          <a:p>
            <a:pPr lvl="0" rtl="0">
              <a:spcBef>
                <a:spcPts val="0"/>
              </a:spcBef>
              <a:buClr>
                <a:schemeClr val="dk2"/>
              </a:buClr>
              <a:buSzPct val="91666"/>
              <a:buFont typeface="Arial"/>
              <a:buNone/>
            </a:pPr>
            <a:r>
              <a:rPr lang="en" sz="1200"/>
              <a:t>2. What do you do/say to motivate the student(s) to participate more? How often do you do it? What are some ways of conveying that message to your student(s) without repeating it?</a:t>
            </a:r>
          </a:p>
          <a:p>
            <a:pPr lvl="0" rtl="0">
              <a:spcBef>
                <a:spcPts val="0"/>
              </a:spcBef>
              <a:buClr>
                <a:schemeClr val="dk2"/>
              </a:buClr>
              <a:buSzPct val="91666"/>
              <a:buFont typeface="Arial"/>
              <a:buNone/>
            </a:pPr>
            <a:r>
              <a:rPr lang="en" sz="1200"/>
              <a:t>Action speaks louder than words. Be an attentive listener and probe (ask them to elaborate) students’ responses when necessary.</a:t>
            </a:r>
          </a:p>
          <a:p>
            <a:pPr lvl="0" rtl="0">
              <a:spcBef>
                <a:spcPts val="0"/>
              </a:spcBef>
              <a:buClr>
                <a:schemeClr val="dk2"/>
              </a:buClr>
              <a:buSzPct val="91666"/>
              <a:buFont typeface="Arial"/>
              <a:buNone/>
            </a:pPr>
            <a:r>
              <a:rPr lang="en" sz="1200"/>
              <a:t>3. A student says, “All we do is talk about ideas/opinions in the class, they wouldn’t miss me if I were to miss out today.” How can we make the discussions more interactive and more meaningful to students?</a:t>
            </a:r>
          </a:p>
          <a:p>
            <a:pPr lvl="0" rtl="0">
              <a:spcBef>
                <a:spcPts val="0"/>
              </a:spcBef>
              <a:buClr>
                <a:schemeClr val="dk2"/>
              </a:buClr>
              <a:buSzPct val="91666"/>
              <a:buFont typeface="Arial"/>
              <a:buNone/>
            </a:pPr>
            <a:r>
              <a:rPr lang="en" sz="1200"/>
              <a:t>Make sure every student gets to talk about the topic (engage them).</a:t>
            </a:r>
          </a:p>
          <a:p>
            <a:pPr lvl="0" rtl="0">
              <a:spcBef>
                <a:spcPts val="0"/>
              </a:spcBef>
              <a:buClr>
                <a:schemeClr val="dk2"/>
              </a:buClr>
              <a:buSzPct val="91666"/>
              <a:buFont typeface="Arial"/>
              <a:buNone/>
            </a:pPr>
            <a:r>
              <a:rPr lang="en" sz="1200"/>
              <a:t>Connect your sessions from previous/upcoming weeks.</a:t>
            </a:r>
          </a:p>
          <a:p>
            <a:pPr lvl="0" rtl="0">
              <a:spcBef>
                <a:spcPts val="0"/>
              </a:spcBef>
              <a:buClr>
                <a:schemeClr val="dk2"/>
              </a:buClr>
              <a:buSzPct val="91666"/>
              <a:buFont typeface="Arial"/>
              <a:buNone/>
            </a:pPr>
            <a:r>
              <a:rPr lang="en" sz="1200"/>
              <a:t>Example: week 2 (personalities); week 3 (interpersonal relationships and values); week 4 (family and societal values) (Moving more globally). </a:t>
            </a:r>
          </a:p>
          <a:p>
            <a:pPr lvl="0">
              <a:spcBef>
                <a:spcPts val="0"/>
              </a:spcBef>
              <a:buNone/>
            </a:pPr>
            <a:r>
              <a:t/>
            </a:r>
            <a:endParaRPr sz="1200"/>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Roles of Volunteers (all valid roles) </a:t>
            </a:r>
          </a:p>
        </p:txBody>
      </p:sp>
      <p:sp>
        <p:nvSpPr>
          <p:cNvPr id="131" name="Shape 131"/>
          <p:cNvSpPr txBox="1"/>
          <p:nvPr>
            <p:ph idx="1" type="body"/>
          </p:nvPr>
        </p:nvSpPr>
        <p:spPr>
          <a:xfrm>
            <a:off x="311700" y="1017725"/>
            <a:ext cx="8520599" cy="3334800"/>
          </a:xfrm>
          <a:prstGeom prst="rect">
            <a:avLst/>
          </a:prstGeom>
        </p:spPr>
        <p:txBody>
          <a:bodyPr anchorCtr="0" anchor="t" bIns="91425" lIns="91425" rIns="91425" tIns="91425">
            <a:noAutofit/>
          </a:bodyPr>
          <a:lstStyle/>
          <a:p>
            <a:pPr lvl="0" rtl="0">
              <a:spcBef>
                <a:spcPts val="0"/>
              </a:spcBef>
              <a:buClr>
                <a:schemeClr val="dk2"/>
              </a:buClr>
              <a:buSzPct val="68750"/>
              <a:buFont typeface="Arial"/>
              <a:buNone/>
            </a:pPr>
            <a:r>
              <a:rPr lang="en" sz="1600"/>
              <a:t>Approaches depend on the topic, age of the language learners, previous work done and other factors.</a:t>
            </a:r>
          </a:p>
          <a:p>
            <a:pPr lvl="0" rtl="0">
              <a:spcBef>
                <a:spcPts val="0"/>
              </a:spcBef>
              <a:buClr>
                <a:schemeClr val="dk2"/>
              </a:buClr>
              <a:buSzPct val="68750"/>
              <a:buFont typeface="Arial"/>
              <a:buNone/>
            </a:pPr>
            <a:r>
              <a:rPr lang="en" sz="1600"/>
              <a:t>1. Committed – volunteer is free to propagate own views. Care needs to be taken with this role, however, as this can lead to a biased discussion.</a:t>
            </a:r>
          </a:p>
          <a:p>
            <a:pPr lvl="0" rtl="0">
              <a:spcBef>
                <a:spcPts val="0"/>
              </a:spcBef>
              <a:buClr>
                <a:schemeClr val="dk2"/>
              </a:buClr>
              <a:buSzPct val="68750"/>
              <a:buFont typeface="Arial"/>
              <a:buNone/>
            </a:pPr>
            <a:r>
              <a:rPr lang="en" sz="1600"/>
              <a:t>2. Objective or Academic – volunteer transmits an explanation of all possible viewpoints without stating own position.</a:t>
            </a:r>
          </a:p>
          <a:p>
            <a:pPr lvl="0" rtl="0">
              <a:spcBef>
                <a:spcPts val="0"/>
              </a:spcBef>
              <a:buClr>
                <a:schemeClr val="dk2"/>
              </a:buClr>
              <a:buSzPct val="68750"/>
              <a:buFont typeface="Arial"/>
              <a:buNone/>
            </a:pPr>
            <a:r>
              <a:rPr lang="en" sz="1600"/>
              <a:t>3. Devil’s Advocate – volunteer adopts provocative and oppositional stances irrespective of own viewpoint.</a:t>
            </a:r>
          </a:p>
          <a:p>
            <a:pPr lvl="0" rtl="0">
              <a:spcBef>
                <a:spcPts val="0"/>
              </a:spcBef>
              <a:buClr>
                <a:schemeClr val="dk2"/>
              </a:buClr>
              <a:buSzPct val="68750"/>
              <a:buFont typeface="Arial"/>
              <a:buNone/>
            </a:pPr>
            <a:r>
              <a:rPr lang="en" sz="1600"/>
              <a:t>This enables the volunteer to ensure that all views are covered and challenged if a consensus view emerges early on. It also helps to challenge language learners’ existing beliefs.</a:t>
            </a:r>
          </a:p>
          <a:p>
            <a:pPr lvl="0" rtl="0">
              <a:spcBef>
                <a:spcPts val="0"/>
              </a:spcBef>
              <a:buClr>
                <a:schemeClr val="dk2"/>
              </a:buClr>
              <a:buSzPct val="68750"/>
              <a:buFont typeface="Arial"/>
              <a:buNone/>
            </a:pPr>
            <a:r>
              <a:rPr lang="en" sz="1600"/>
              <a:t></a:t>
            </a:r>
          </a:p>
          <a:p>
            <a:pPr lvl="0">
              <a:spcBef>
                <a:spcPts val="0"/>
              </a:spcBef>
              <a:buNone/>
            </a:pPr>
            <a:r>
              <a:t/>
            </a:r>
            <a:endParaRPr sz="160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Roles continued</a:t>
            </a:r>
          </a:p>
        </p:txBody>
      </p:sp>
      <p:sp>
        <p:nvSpPr>
          <p:cNvPr id="137" name="Shape 137"/>
          <p:cNvSpPr txBox="1"/>
          <p:nvPr>
            <p:ph idx="1" type="body"/>
          </p:nvPr>
        </p:nvSpPr>
        <p:spPr>
          <a:xfrm>
            <a:off x="311700" y="1017725"/>
            <a:ext cx="8520599" cy="3334800"/>
          </a:xfrm>
          <a:prstGeom prst="rect">
            <a:avLst/>
          </a:prstGeom>
        </p:spPr>
        <p:txBody>
          <a:bodyPr anchorCtr="0" anchor="t" bIns="91425" lIns="91425" rIns="91425" tIns="91425">
            <a:noAutofit/>
          </a:bodyPr>
          <a:lstStyle/>
          <a:p>
            <a:pPr lvl="0" rtl="0">
              <a:spcBef>
                <a:spcPts val="0"/>
              </a:spcBef>
              <a:buClr>
                <a:schemeClr val="dk2"/>
              </a:buClr>
              <a:buSzPct val="68750"/>
              <a:buFont typeface="Arial"/>
              <a:buNone/>
            </a:pPr>
            <a:r>
              <a:rPr lang="en" sz="1600"/>
              <a:t>4. Advocate – volunteer presents all available viewpoints then concludes by stating own position with reasons.</a:t>
            </a:r>
          </a:p>
          <a:p>
            <a:pPr lvl="0" rtl="0">
              <a:spcBef>
                <a:spcPts val="0"/>
              </a:spcBef>
              <a:buClr>
                <a:schemeClr val="dk2"/>
              </a:buClr>
              <a:buSzPct val="68750"/>
              <a:buFont typeface="Arial"/>
              <a:buNone/>
            </a:pPr>
            <a:r>
              <a:rPr lang="en" sz="1600"/>
              <a:t>The volunteer can then make the point that it is important for participants to evaluate all viewpoints before forming their own opinions.</a:t>
            </a:r>
          </a:p>
          <a:p>
            <a:pPr lvl="0" rtl="0">
              <a:spcBef>
                <a:spcPts val="0"/>
              </a:spcBef>
              <a:buClr>
                <a:schemeClr val="dk2"/>
              </a:buClr>
              <a:buSzPct val="68750"/>
              <a:buFont typeface="Arial"/>
              <a:buNone/>
            </a:pPr>
            <a:r>
              <a:rPr lang="en" sz="1600"/>
              <a:t>5.  Impartial Chairperson – volunteer ensures that all viewpoints are represented, through language learners statements or published sources. Volunteer facilitates but refrains from stating own position.</a:t>
            </a:r>
          </a:p>
          <a:p>
            <a:pPr lvl="0" rtl="0">
              <a:spcBef>
                <a:spcPts val="0"/>
              </a:spcBef>
              <a:buClr>
                <a:schemeClr val="dk2"/>
              </a:buClr>
              <a:buSzPct val="68750"/>
              <a:buFont typeface="Arial"/>
              <a:buNone/>
            </a:pPr>
            <a:r>
              <a:rPr lang="en" sz="1600"/>
              <a:t>6. Declared Interest – volunteer declares own viewpoint so that language learners can judge later bias, then presents all available positions as objectively as possible.</a:t>
            </a:r>
          </a:p>
          <a:p>
            <a:pPr lvl="0" rtl="0">
              <a:spcBef>
                <a:spcPts val="0"/>
              </a:spcBef>
              <a:buClr>
                <a:schemeClr val="dk2"/>
              </a:buClr>
              <a:buSzPct val="68750"/>
              <a:buFont typeface="Arial"/>
              <a:buNone/>
            </a:pPr>
            <a:r>
              <a:rPr lang="en" sz="1600"/>
              <a:t>Resource: Oxfam GB 2006.</a:t>
            </a:r>
          </a:p>
          <a:p>
            <a:pPr lvl="0" rtl="0">
              <a:spcBef>
                <a:spcPts val="0"/>
              </a:spcBef>
              <a:buClr>
                <a:schemeClr val="dk2"/>
              </a:buClr>
              <a:buSzPct val="68750"/>
              <a:buFont typeface="Arial"/>
              <a:buNone/>
            </a:pPr>
            <a:r>
              <a:rPr lang="en" sz="1600"/>
              <a:t></a:t>
            </a:r>
          </a:p>
          <a:p>
            <a:pPr lvl="0">
              <a:spcBef>
                <a:spcPts val="0"/>
              </a:spcBef>
              <a:buNone/>
            </a:pPr>
            <a:r>
              <a:t/>
            </a:r>
            <a:endParaRPr sz="160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Last Tips</a:t>
            </a:r>
          </a:p>
        </p:txBody>
      </p:sp>
      <p:sp>
        <p:nvSpPr>
          <p:cNvPr id="143" name="Shape 143"/>
          <p:cNvSpPr txBox="1"/>
          <p:nvPr>
            <p:ph idx="1" type="body"/>
          </p:nvPr>
        </p:nvSpPr>
        <p:spPr>
          <a:xfrm>
            <a:off x="311700" y="1234075"/>
            <a:ext cx="8520599" cy="3334800"/>
          </a:xfrm>
          <a:prstGeom prst="rect">
            <a:avLst/>
          </a:prstGeom>
        </p:spPr>
        <p:txBody>
          <a:bodyPr anchorCtr="0" anchor="t" bIns="91425" lIns="91425" rIns="91425" tIns="91425">
            <a:noAutofit/>
          </a:bodyPr>
          <a:lstStyle/>
          <a:p>
            <a:pPr lvl="0" rtl="0">
              <a:spcBef>
                <a:spcPts val="0"/>
              </a:spcBef>
              <a:buClr>
                <a:schemeClr val="dk2"/>
              </a:buClr>
              <a:buSzPct val="61111"/>
              <a:buFont typeface="Arial"/>
              <a:buNone/>
            </a:pPr>
            <a:r>
              <a:rPr lang="en"/>
              <a:t>Try to have a visual representation of the questions for the students (paper, on the board, sent through e-mail ahead of time etc.) –students can refer back to it.</a:t>
            </a:r>
          </a:p>
          <a:p>
            <a:pPr lvl="0" rtl="0">
              <a:spcBef>
                <a:spcPts val="0"/>
              </a:spcBef>
              <a:buClr>
                <a:schemeClr val="dk2"/>
              </a:buClr>
              <a:buSzPct val="61111"/>
              <a:buFont typeface="Arial"/>
              <a:buNone/>
            </a:pPr>
            <a:r>
              <a:rPr lang="en"/>
              <a:t>Large Groups: think-pair-share</a:t>
            </a:r>
          </a:p>
          <a:p>
            <a:pPr lvl="0" rtl="0">
              <a:spcBef>
                <a:spcPts val="0"/>
              </a:spcBef>
              <a:buClr>
                <a:schemeClr val="dk2"/>
              </a:buClr>
              <a:buSzPct val="61111"/>
              <a:buFont typeface="Arial"/>
              <a:buNone/>
            </a:pPr>
            <a:r>
              <a:rPr lang="en"/>
              <a:t>Write down your agenda on the board or have a “bucket list”</a:t>
            </a:r>
          </a:p>
          <a:p>
            <a:pPr lvl="0" rtl="0">
              <a:spcBef>
                <a:spcPts val="0"/>
              </a:spcBef>
              <a:buClr>
                <a:schemeClr val="dk2"/>
              </a:buClr>
              <a:buSzPct val="61111"/>
              <a:buFont typeface="Arial"/>
              <a:buNone/>
            </a:pPr>
            <a:r>
              <a:rPr lang="en"/>
              <a:t>“Funds of Passion”- talk about something you are passionate about. </a:t>
            </a:r>
          </a:p>
          <a:p>
            <a:pPr lvl="0" rtl="0">
              <a:spcBef>
                <a:spcPts val="0"/>
              </a:spcBef>
              <a:buClr>
                <a:schemeClr val="dk2"/>
              </a:buClr>
              <a:buSzPct val="61111"/>
              <a:buFont typeface="Arial"/>
              <a:buNone/>
            </a:pPr>
            <a:r>
              <a:rPr lang="en"/>
              <a:t>Use the Resources page! We will post lesson plans and helpful discussion topics!</a:t>
            </a:r>
          </a:p>
          <a:p>
            <a:pPr lvl="0">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88525"/>
            <a:ext cx="8520599" cy="572699"/>
          </a:xfrm>
          <a:prstGeom prst="rect">
            <a:avLst/>
          </a:prstGeom>
        </p:spPr>
        <p:txBody>
          <a:bodyPr anchorCtr="0" anchor="t" bIns="91425" lIns="91425" rIns="91425" tIns="91425">
            <a:noAutofit/>
          </a:bodyPr>
          <a:lstStyle/>
          <a:p>
            <a:pPr lvl="0">
              <a:spcBef>
                <a:spcPts val="0"/>
              </a:spcBef>
              <a:buNone/>
            </a:pPr>
            <a:r>
              <a:rPr lang="en"/>
              <a:t>Resources</a:t>
            </a:r>
          </a:p>
        </p:txBody>
      </p:sp>
      <p:sp>
        <p:nvSpPr>
          <p:cNvPr id="149" name="Shape 149"/>
          <p:cNvSpPr txBox="1"/>
          <p:nvPr>
            <p:ph idx="1" type="body"/>
          </p:nvPr>
        </p:nvSpPr>
        <p:spPr>
          <a:xfrm>
            <a:off x="311700" y="1234075"/>
            <a:ext cx="8520599" cy="3334800"/>
          </a:xfrm>
          <a:prstGeom prst="rect">
            <a:avLst/>
          </a:prstGeom>
        </p:spPr>
        <p:txBody>
          <a:bodyPr anchorCtr="0" anchor="t" bIns="91425" lIns="91425" rIns="91425" tIns="91425">
            <a:noAutofit/>
          </a:bodyPr>
          <a:lstStyle/>
          <a:p>
            <a:pPr lvl="0">
              <a:spcBef>
                <a:spcPts val="0"/>
              </a:spcBef>
              <a:buNone/>
            </a:pPr>
            <a:r>
              <a:t/>
            </a:r>
            <a:endParaRPr/>
          </a:p>
        </p:txBody>
      </p:sp>
      <p:pic>
        <p:nvPicPr>
          <p:cNvPr id="150" name="Shape 150"/>
          <p:cNvPicPr preferRelativeResize="0"/>
          <p:nvPr/>
        </p:nvPicPr>
        <p:blipFill>
          <a:blip r:embed="rId3">
            <a:alphaModFix/>
          </a:blip>
          <a:stretch>
            <a:fillRect/>
          </a:stretch>
        </p:blipFill>
        <p:spPr>
          <a:xfrm>
            <a:off x="712974" y="701450"/>
            <a:ext cx="7389450" cy="4442049"/>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Questions?</a:t>
            </a:r>
          </a:p>
        </p:txBody>
      </p:sp>
      <p:sp>
        <p:nvSpPr>
          <p:cNvPr id="156" name="Shape 156"/>
          <p:cNvSpPr txBox="1"/>
          <p:nvPr>
            <p:ph idx="1" type="body"/>
          </p:nvPr>
        </p:nvSpPr>
        <p:spPr>
          <a:xfrm>
            <a:off x="311700" y="1234075"/>
            <a:ext cx="8520599" cy="3334800"/>
          </a:xfrm>
          <a:prstGeom prst="rect">
            <a:avLst/>
          </a:prstGeom>
        </p:spPr>
        <p:txBody>
          <a:bodyPr anchorCtr="0" anchor="t" bIns="91425" lIns="91425" rIns="91425" tIns="91425">
            <a:noAutofit/>
          </a:bodyPr>
          <a:lstStyle/>
          <a:p>
            <a:pPr lvl="0">
              <a:spcBef>
                <a:spcPts val="0"/>
              </a:spcBef>
              <a:buNone/>
            </a:pPr>
            <a:r>
              <a:rPr lang="en"/>
              <a:t>Now’s the time to ask!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Welcome &amp; Introduction</a:t>
            </a:r>
          </a:p>
        </p:txBody>
      </p:sp>
      <p:sp>
        <p:nvSpPr>
          <p:cNvPr id="65" name="Shape 65"/>
          <p:cNvSpPr txBox="1"/>
          <p:nvPr>
            <p:ph idx="1" type="body"/>
          </p:nvPr>
        </p:nvSpPr>
        <p:spPr>
          <a:xfrm>
            <a:off x="311700" y="1242725"/>
            <a:ext cx="8520599" cy="3334800"/>
          </a:xfrm>
          <a:prstGeom prst="rect">
            <a:avLst/>
          </a:prstGeom>
        </p:spPr>
        <p:txBody>
          <a:bodyPr anchorCtr="0" anchor="t" bIns="91425" lIns="91425" rIns="91425" tIns="91425">
            <a:noAutofit/>
          </a:bodyPr>
          <a:lstStyle/>
          <a:p>
            <a:pPr lvl="0" rtl="0">
              <a:spcBef>
                <a:spcPts val="0"/>
              </a:spcBef>
              <a:buNone/>
            </a:pPr>
            <a:r>
              <a:rPr lang="en"/>
              <a:t>My name is Cameron Busacca</a:t>
            </a:r>
          </a:p>
          <a:p>
            <a:pPr lvl="0" rtl="0">
              <a:spcBef>
                <a:spcPts val="0"/>
              </a:spcBef>
              <a:buNone/>
            </a:pPr>
            <a:r>
              <a:rPr lang="en"/>
              <a:t>MA - International Education Policy</a:t>
            </a:r>
          </a:p>
          <a:p>
            <a:pPr lvl="0" rtl="0">
              <a:spcBef>
                <a:spcPts val="0"/>
              </a:spcBef>
              <a:buNone/>
            </a:pPr>
            <a:r>
              <a:rPr lang="en"/>
              <a:t>Taught Conversational English in France - High school Students</a:t>
            </a:r>
          </a:p>
          <a:p>
            <a:pPr lvl="0" rtl="0">
              <a:spcBef>
                <a:spcPts val="0"/>
              </a:spcBef>
              <a:buNone/>
            </a:pPr>
            <a:r>
              <a:rPr lang="en"/>
              <a:t>I love “Culture” - any way it’s defined</a:t>
            </a:r>
          </a:p>
          <a:p>
            <a:pPr lvl="0" rtl="0">
              <a:spcBef>
                <a:spcPts val="0"/>
              </a:spcBef>
              <a:buNone/>
            </a:pPr>
            <a:r>
              <a:rPr lang="en"/>
              <a:t>I love soccer</a:t>
            </a:r>
          </a:p>
          <a:p>
            <a:pPr lvl="0">
              <a:spcBef>
                <a:spcPts val="0"/>
              </a:spcBef>
              <a:buNone/>
            </a:pPr>
            <a:r>
              <a:rPr lang="en"/>
              <a:t>I hope to open an international school for orphans someday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Welcome </a:t>
            </a:r>
          </a:p>
        </p:txBody>
      </p:sp>
      <p:sp>
        <p:nvSpPr>
          <p:cNvPr id="71" name="Shape 71"/>
          <p:cNvSpPr txBox="1"/>
          <p:nvPr>
            <p:ph idx="1" type="body"/>
          </p:nvPr>
        </p:nvSpPr>
        <p:spPr>
          <a:xfrm>
            <a:off x="311700" y="1234075"/>
            <a:ext cx="8520599" cy="3334800"/>
          </a:xfrm>
          <a:prstGeom prst="rect">
            <a:avLst/>
          </a:prstGeom>
        </p:spPr>
        <p:txBody>
          <a:bodyPr anchorCtr="0" anchor="t" bIns="91425" lIns="91425" rIns="91425" tIns="91425">
            <a:noAutofit/>
          </a:bodyPr>
          <a:lstStyle/>
          <a:p>
            <a:pPr lvl="0" rtl="0">
              <a:spcBef>
                <a:spcPts val="0"/>
              </a:spcBef>
              <a:buNone/>
            </a:pPr>
            <a:r>
              <a:rPr lang="en"/>
              <a:t>My name is Agbor Beteck</a:t>
            </a:r>
          </a:p>
          <a:p>
            <a:pPr lvl="0" rtl="0">
              <a:spcBef>
                <a:spcPts val="0"/>
              </a:spcBef>
              <a:buNone/>
            </a:pPr>
            <a:r>
              <a:rPr lang="en"/>
              <a:t>Junior Economics Major</a:t>
            </a:r>
          </a:p>
          <a:p>
            <a:pPr lvl="0" rtl="0">
              <a:spcBef>
                <a:spcPts val="0"/>
              </a:spcBef>
              <a:buNone/>
            </a:pPr>
            <a:r>
              <a:rPr lang="en"/>
              <a:t>Previous Experience with ESOL Program </a:t>
            </a:r>
          </a:p>
          <a:p>
            <a:pPr lvl="0" rtl="0">
              <a:spcBef>
                <a:spcPts val="0"/>
              </a:spcBef>
              <a:buNone/>
            </a:pPr>
            <a:r>
              <a:rPr lang="en"/>
              <a:t>Bilingual- French &amp; English</a:t>
            </a:r>
          </a:p>
          <a:p>
            <a:pPr lvl="0" rtl="0">
              <a:spcBef>
                <a:spcPts val="0"/>
              </a:spcBef>
              <a:buNone/>
            </a:pPr>
            <a:r>
              <a:rPr lang="en"/>
              <a:t>Maryland Images Campus Tour Guide </a:t>
            </a:r>
          </a:p>
          <a:p>
            <a:pPr lvl="0">
              <a:spcBef>
                <a:spcPts val="0"/>
              </a:spcBef>
              <a:buNone/>
            </a:pPr>
            <a:r>
              <a:rPr lang="en"/>
              <a:t>Enjoy traveling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What is the ESOL Conversation Program</a:t>
            </a:r>
          </a:p>
        </p:txBody>
      </p:sp>
      <p:sp>
        <p:nvSpPr>
          <p:cNvPr id="77" name="Shape 77"/>
          <p:cNvSpPr txBox="1"/>
          <p:nvPr>
            <p:ph idx="1" type="body"/>
          </p:nvPr>
        </p:nvSpPr>
        <p:spPr>
          <a:xfrm>
            <a:off x="311700" y="1234075"/>
            <a:ext cx="8520599" cy="3334800"/>
          </a:xfrm>
          <a:prstGeom prst="rect">
            <a:avLst/>
          </a:prstGeom>
        </p:spPr>
        <p:txBody>
          <a:bodyPr anchorCtr="0" anchor="t" bIns="91425" lIns="91425" rIns="91425" tIns="91425">
            <a:noAutofit/>
          </a:bodyPr>
          <a:lstStyle/>
          <a:p>
            <a:pPr lvl="0" rtl="0">
              <a:spcBef>
                <a:spcPts val="0"/>
              </a:spcBef>
              <a:buNone/>
            </a:pPr>
            <a:r>
              <a:rPr lang="en">
                <a:solidFill>
                  <a:srgbClr val="000000"/>
                </a:solidFill>
                <a:highlight>
                  <a:srgbClr val="FFFFFF"/>
                </a:highlight>
              </a:rPr>
              <a:t>The UMD ESOL (English for Speakers of Other Languages) Conversation Program is a student centered community that specifically aims to bring students and community members from diverse cultures together through authentic language learning/teaching, cultural exchange, social activities, and a passion for minorities.</a:t>
            </a:r>
          </a:p>
          <a:p>
            <a:pPr lvl="0" rtl="0">
              <a:spcBef>
                <a:spcPts val="0"/>
              </a:spcBef>
              <a:buNone/>
            </a:pPr>
            <a:r>
              <a:rPr lang="en">
                <a:solidFill>
                  <a:srgbClr val="000000"/>
                </a:solidFill>
                <a:highlight>
                  <a:srgbClr val="FFFFFF"/>
                </a:highlight>
              </a:rPr>
              <a:t>Why do you participate?</a:t>
            </a:r>
          </a:p>
          <a:p>
            <a:pPr lvl="0" rtl="0">
              <a:spcBef>
                <a:spcPts val="0"/>
              </a:spcBef>
              <a:buClr>
                <a:schemeClr val="dk2"/>
              </a:buClr>
              <a:buSzPct val="61111"/>
              <a:buFont typeface="Arial"/>
              <a:buNone/>
            </a:pPr>
            <a:r>
              <a:t/>
            </a:r>
            <a:endParaRPr>
              <a:solidFill>
                <a:srgbClr val="000000"/>
              </a:solidFill>
            </a:endParaRPr>
          </a:p>
          <a:p>
            <a:pPr lvl="0">
              <a:spcBef>
                <a:spcPts val="0"/>
              </a:spcBef>
              <a:buNone/>
            </a:pPr>
            <a:r>
              <a:t/>
            </a:r>
            <a:endParaRPr>
              <a:solidFill>
                <a:srgbClr val="000000"/>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53675"/>
            <a:ext cx="8520599" cy="572699"/>
          </a:xfrm>
          <a:prstGeom prst="rect">
            <a:avLst/>
          </a:prstGeom>
        </p:spPr>
        <p:txBody>
          <a:bodyPr anchorCtr="0" anchor="t" bIns="91425" lIns="91425" rIns="91425" tIns="91425">
            <a:noAutofit/>
          </a:bodyPr>
          <a:lstStyle/>
          <a:p>
            <a:pPr lvl="0">
              <a:spcBef>
                <a:spcPts val="0"/>
              </a:spcBef>
              <a:buNone/>
            </a:pPr>
            <a:r>
              <a:rPr lang="en"/>
              <a:t>How This Process Works	</a:t>
            </a:r>
          </a:p>
        </p:txBody>
      </p:sp>
      <p:sp>
        <p:nvSpPr>
          <p:cNvPr id="83" name="Shape 83"/>
          <p:cNvSpPr txBox="1"/>
          <p:nvPr>
            <p:ph idx="1" type="body"/>
          </p:nvPr>
        </p:nvSpPr>
        <p:spPr>
          <a:xfrm>
            <a:off x="311700" y="1234075"/>
            <a:ext cx="8520599" cy="3334800"/>
          </a:xfrm>
          <a:prstGeom prst="rect">
            <a:avLst/>
          </a:prstGeom>
        </p:spPr>
        <p:txBody>
          <a:bodyPr anchorCtr="0" anchor="t" bIns="91425" lIns="91425" rIns="91425" tIns="91425">
            <a:noAutofit/>
          </a:bodyPr>
          <a:lstStyle/>
          <a:p>
            <a:pPr lvl="0" rtl="0">
              <a:spcBef>
                <a:spcPts val="0"/>
              </a:spcBef>
              <a:buNone/>
            </a:pPr>
            <a:r>
              <a:rPr lang="en"/>
              <a:t>1.We find volunteers - you!</a:t>
            </a:r>
          </a:p>
          <a:p>
            <a:pPr lvl="0" rtl="0">
              <a:spcBef>
                <a:spcPts val="0"/>
              </a:spcBef>
              <a:buNone/>
            </a:pPr>
            <a:r>
              <a:rPr lang="en"/>
              <a:t>2.You set your bio and schedule.</a:t>
            </a:r>
          </a:p>
          <a:p>
            <a:pPr lvl="0" rtl="0">
              <a:spcBef>
                <a:spcPts val="0"/>
              </a:spcBef>
              <a:buNone/>
            </a:pPr>
            <a:r>
              <a:rPr lang="en"/>
              <a:t>3.We allow students to choose sessions with volunteers.</a:t>
            </a:r>
          </a:p>
          <a:p>
            <a:pPr lvl="0" rtl="0">
              <a:spcBef>
                <a:spcPts val="0"/>
              </a:spcBef>
              <a:buNone/>
            </a:pPr>
            <a:r>
              <a:rPr lang="en"/>
              <a:t>4.Students and volunteers meet!</a:t>
            </a:r>
          </a:p>
          <a:p>
            <a:pPr lvl="0">
              <a:spcBef>
                <a:spcPts val="0"/>
              </a:spcBef>
              <a:buNone/>
            </a:pPr>
            <a:r>
              <a:rPr lang="en"/>
              <a:t>5.If Volunteers don’t have students, and students don’t have volunteers, we will work together to find a solution.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Session Types	</a:t>
            </a:r>
          </a:p>
        </p:txBody>
      </p:sp>
      <p:sp>
        <p:nvSpPr>
          <p:cNvPr id="89" name="Shape 89"/>
          <p:cNvSpPr txBox="1"/>
          <p:nvPr>
            <p:ph idx="1" type="body"/>
          </p:nvPr>
        </p:nvSpPr>
        <p:spPr>
          <a:xfrm>
            <a:off x="311700" y="1268650"/>
            <a:ext cx="8520599" cy="3334800"/>
          </a:xfrm>
          <a:prstGeom prst="rect">
            <a:avLst/>
          </a:prstGeom>
        </p:spPr>
        <p:txBody>
          <a:bodyPr anchorCtr="0" anchor="t" bIns="91425" lIns="91425" rIns="91425" tIns="91425">
            <a:noAutofit/>
          </a:bodyPr>
          <a:lstStyle/>
          <a:p>
            <a:pPr lvl="0" rtl="0">
              <a:spcBef>
                <a:spcPts val="0"/>
              </a:spcBef>
              <a:buNone/>
            </a:pPr>
            <a:r>
              <a:rPr lang="en"/>
              <a:t>One-on-one Conversation Partners - (60 min)</a:t>
            </a:r>
          </a:p>
          <a:p>
            <a:pPr lvl="0" rtl="0">
              <a:spcBef>
                <a:spcPts val="0"/>
              </a:spcBef>
              <a:buNone/>
            </a:pPr>
            <a:r>
              <a:rPr lang="en"/>
              <a:t>Small Conversation Groups - 2 students (90 min)</a:t>
            </a:r>
          </a:p>
          <a:p>
            <a:pPr lvl="0" rtl="0">
              <a:spcBef>
                <a:spcPts val="0"/>
              </a:spcBef>
              <a:buNone/>
            </a:pPr>
            <a:r>
              <a:rPr lang="en"/>
              <a:t>Big Conversation Groups - up to 8 students (90 min)</a:t>
            </a:r>
          </a:p>
          <a:p>
            <a:pPr lvl="0" rtl="0">
              <a:spcBef>
                <a:spcPts val="0"/>
              </a:spcBef>
              <a:buNone/>
            </a:pPr>
            <a:r>
              <a:rPr lang="en"/>
              <a:t>Three different levels -&gt; Beginner, Intermediate, Advanced</a:t>
            </a:r>
          </a:p>
          <a:p>
            <a:pPr lvl="0" rtl="0">
              <a:spcBef>
                <a:spcPts val="0"/>
              </a:spcBef>
              <a:buNone/>
            </a:pPr>
            <a:r>
              <a:rPr lang="en" u="sng">
                <a:solidFill>
                  <a:schemeClr val="hlink"/>
                </a:solidFill>
                <a:hlinkClick r:id="rId3"/>
              </a:rPr>
              <a:t>Levels of Proficiency</a:t>
            </a:r>
          </a:p>
          <a:p>
            <a:pPr lv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Determine Hours &amp; Set Schedule -&gt; SetMore</a:t>
            </a:r>
          </a:p>
        </p:txBody>
      </p:sp>
      <p:sp>
        <p:nvSpPr>
          <p:cNvPr id="95" name="Shape 95"/>
          <p:cNvSpPr txBox="1"/>
          <p:nvPr>
            <p:ph idx="1" type="body"/>
          </p:nvPr>
        </p:nvSpPr>
        <p:spPr>
          <a:xfrm>
            <a:off x="311700" y="1234075"/>
            <a:ext cx="8520599" cy="3334800"/>
          </a:xfrm>
          <a:prstGeom prst="rect">
            <a:avLst/>
          </a:prstGeom>
        </p:spPr>
        <p:txBody>
          <a:bodyPr anchorCtr="0" anchor="t" bIns="91425" lIns="91425" rIns="91425" tIns="91425">
            <a:noAutofit/>
          </a:bodyPr>
          <a:lstStyle/>
          <a:p>
            <a:pPr lvl="0" rtl="0">
              <a:spcBef>
                <a:spcPts val="0"/>
              </a:spcBef>
              <a:buNone/>
            </a:pPr>
            <a:r>
              <a:rPr lang="en"/>
              <a:t>Volunteer Bio - Who are you?</a:t>
            </a:r>
          </a:p>
          <a:p>
            <a:pPr lvl="0" rtl="0">
              <a:spcBef>
                <a:spcPts val="0"/>
              </a:spcBef>
              <a:buNone/>
            </a:pPr>
            <a:r>
              <a:rPr lang="en"/>
              <a:t>What types of sessions do you want?</a:t>
            </a:r>
          </a:p>
          <a:p>
            <a:pPr lvl="0" rtl="0">
              <a:spcBef>
                <a:spcPts val="0"/>
              </a:spcBef>
              <a:buNone/>
            </a:pPr>
            <a:r>
              <a:rPr lang="en"/>
              <a:t>What level of difficulty?</a:t>
            </a:r>
          </a:p>
          <a:p>
            <a:pPr lvl="0" rtl="0">
              <a:spcBef>
                <a:spcPts val="0"/>
              </a:spcBef>
              <a:buClr>
                <a:schemeClr val="dk2"/>
              </a:buClr>
              <a:buSzPct val="61111"/>
              <a:buFont typeface="Arial"/>
              <a:buNone/>
            </a:pPr>
            <a:r>
              <a:rPr lang="en"/>
              <a:t>You schedule your time.</a:t>
            </a:r>
          </a:p>
          <a:p>
            <a:pPr lvl="0" rtl="0">
              <a:spcBef>
                <a:spcPts val="0"/>
              </a:spcBef>
              <a:buNone/>
            </a:pPr>
            <a:r>
              <a:rPr lang="en">
                <a:solidFill>
                  <a:srgbClr val="000000"/>
                </a:solidFill>
              </a:rPr>
              <a:t>Now let’s see the new scheduling software, SetMore.</a:t>
            </a:r>
          </a:p>
          <a:p>
            <a:pPr lvl="0" rtl="0">
              <a:spcBef>
                <a:spcPts val="0"/>
              </a:spcBef>
              <a:buNone/>
            </a:pPr>
            <a:r>
              <a:rPr lang="en"/>
              <a:t> </a:t>
            </a:r>
            <a:r>
              <a:rPr lang="en" u="sng">
                <a:solidFill>
                  <a:schemeClr val="hlink"/>
                </a:solidFill>
                <a:hlinkClick r:id="rId3"/>
              </a:rPr>
              <a:t>Volunteer Bio, Setmore, Parking Pass</a:t>
            </a:r>
          </a:p>
          <a:p>
            <a:pPr lvl="0">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t/>
            </a:r>
            <a:endParaRPr/>
          </a:p>
        </p:txBody>
      </p:sp>
      <p:sp>
        <p:nvSpPr>
          <p:cNvPr id="101" name="Shape 101"/>
          <p:cNvSpPr txBox="1"/>
          <p:nvPr>
            <p:ph idx="1" type="body"/>
          </p:nvPr>
        </p:nvSpPr>
        <p:spPr>
          <a:xfrm>
            <a:off x="311700" y="1234075"/>
            <a:ext cx="8520599" cy="3334800"/>
          </a:xfrm>
          <a:prstGeom prst="rect">
            <a:avLst/>
          </a:prstGeom>
        </p:spPr>
        <p:txBody>
          <a:bodyPr anchorCtr="0" anchor="t" bIns="91425" lIns="91425" rIns="91425" tIns="91425">
            <a:noAutofit/>
          </a:bodyPr>
          <a:lstStyle/>
          <a:p>
            <a:pPr lvl="0">
              <a:spcBef>
                <a:spcPts val="0"/>
              </a:spcBef>
              <a:buNone/>
            </a:pPr>
            <a:r>
              <a:t/>
            </a:r>
            <a:endParaRPr/>
          </a:p>
        </p:txBody>
      </p:sp>
      <p:pic>
        <p:nvPicPr>
          <p:cNvPr id="102" name="Shape 102"/>
          <p:cNvPicPr preferRelativeResize="0"/>
          <p:nvPr/>
        </p:nvPicPr>
        <p:blipFill>
          <a:blip r:embed="rId3">
            <a:alphaModFix/>
          </a:blip>
          <a:stretch>
            <a:fillRect/>
          </a:stretch>
        </p:blipFill>
        <p:spPr>
          <a:xfrm>
            <a:off x="243925" y="366800"/>
            <a:ext cx="8656150" cy="37504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Parking Passes!</a:t>
            </a:r>
          </a:p>
        </p:txBody>
      </p:sp>
      <p:sp>
        <p:nvSpPr>
          <p:cNvPr id="108" name="Shape 108"/>
          <p:cNvSpPr txBox="1"/>
          <p:nvPr>
            <p:ph idx="1" type="body"/>
          </p:nvPr>
        </p:nvSpPr>
        <p:spPr>
          <a:xfrm>
            <a:off x="311700" y="1234075"/>
            <a:ext cx="8520599" cy="3334800"/>
          </a:xfrm>
          <a:prstGeom prst="rect">
            <a:avLst/>
          </a:prstGeom>
        </p:spPr>
        <p:txBody>
          <a:bodyPr anchorCtr="0" anchor="t" bIns="91425" lIns="91425" rIns="91425" tIns="91425">
            <a:noAutofit/>
          </a:bodyPr>
          <a:lstStyle/>
          <a:p>
            <a:pPr lvl="0" rtl="0">
              <a:spcBef>
                <a:spcPts val="0"/>
              </a:spcBef>
              <a:buNone/>
            </a:pPr>
            <a:r>
              <a:rPr lang="en"/>
              <a:t>Parking passes are available to Volunteers! </a:t>
            </a:r>
          </a:p>
          <a:p>
            <a:pPr lvl="0" rtl="0">
              <a:spcBef>
                <a:spcPts val="0"/>
              </a:spcBef>
              <a:buNone/>
            </a:pPr>
            <a:r>
              <a:rPr lang="en"/>
              <a:t>You must fill-in the form completely!</a:t>
            </a:r>
          </a:p>
          <a:p>
            <a:pPr lvl="0" rtl="0">
              <a:spcBef>
                <a:spcPts val="0"/>
              </a:spcBef>
              <a:buNone/>
            </a:pPr>
            <a:r>
              <a:rPr lang="en"/>
              <a:t>Wait until you set your schedule. If you have no sessions before 4pm, then you do NOT need to fill out a parking pass form. </a:t>
            </a:r>
          </a:p>
          <a:p>
            <a:pPr lvl="0" rtl="0">
              <a:spcBef>
                <a:spcPts val="0"/>
              </a:spcBef>
              <a:buNone/>
            </a:pPr>
            <a:r>
              <a:rPr lang="en" sz="1200"/>
              <a:t>*Car: Parking is free after 4:00 p.m. in numbered lots (lots 1-19)</a:t>
            </a:r>
          </a:p>
          <a:p>
            <a:pPr lvl="0" rtl="0">
              <a:spcBef>
                <a:spcPts val="0"/>
              </a:spcBef>
              <a:buNone/>
            </a:pPr>
            <a:r>
              <a:rPr lang="en" sz="1200"/>
              <a:t>*Note: numbered lots have white background and black letters (Lot 1 is recommended)</a:t>
            </a:r>
          </a:p>
          <a:p>
            <a:pPr lvl="0" rtl="0">
              <a:spcBef>
                <a:spcPts val="0"/>
              </a:spcBef>
              <a:buNone/>
            </a:pPr>
            <a:r>
              <a:rPr lang="en"/>
              <a:t>I will contact each of you once the parking pass has been given. </a:t>
            </a:r>
          </a:p>
          <a:p>
            <a:pPr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